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6" r:id="rId9"/>
    <p:sldId id="267" r:id="rId10"/>
    <p:sldId id="268" r:id="rId11"/>
    <p:sldId id="279" r:id="rId12"/>
    <p:sldId id="265" r:id="rId13"/>
    <p:sldId id="291" r:id="rId14"/>
    <p:sldId id="277" r:id="rId15"/>
    <p:sldId id="278" r:id="rId16"/>
    <p:sldId id="270" r:id="rId17"/>
    <p:sldId id="292" r:id="rId18"/>
    <p:sldId id="286" r:id="rId19"/>
    <p:sldId id="284" r:id="rId20"/>
    <p:sldId id="281" r:id="rId21"/>
    <p:sldId id="282" r:id="rId22"/>
    <p:sldId id="295" r:id="rId23"/>
    <p:sldId id="293" r:id="rId24"/>
    <p:sldId id="294" r:id="rId25"/>
    <p:sldId id="287" r:id="rId26"/>
    <p:sldId id="288" r:id="rId27"/>
    <p:sldId id="289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03D7-6AC7-40C6-A030-22F9D5294C19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F3E3B-B916-4B42-92C0-B3A5C078093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8256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proceedings213105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89475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Kilas reference: R2R: </a:t>
            </a:r>
            <a:r>
              <a:rPr lang="en-HK" b="1">
                <a:solidFill>
                  <a:srgbClr val="222222"/>
                </a:solidFill>
              </a:rPr>
              <a:t>MDPI and ACS Style</a:t>
            </a:r>
            <a:endParaRPr lang="en-US"/>
          </a:p>
          <a:p>
            <a:r>
              <a:rPr lang="en-HK">
                <a:solidFill>
                  <a:srgbClr val="222222"/>
                </a:solidFill>
              </a:rPr>
              <a:t>Smolka, M.; </a:t>
            </a:r>
            <a:r>
              <a:rPr lang="en-HK" err="1">
                <a:solidFill>
                  <a:srgbClr val="222222"/>
                </a:solidFill>
              </a:rPr>
              <a:t>Ruttloff</a:t>
            </a:r>
            <a:r>
              <a:rPr lang="en-HK">
                <a:solidFill>
                  <a:srgbClr val="222222"/>
                </a:solidFill>
              </a:rPr>
              <a:t>, S.; Nees, D.; </a:t>
            </a:r>
            <a:r>
              <a:rPr lang="en-HK" err="1">
                <a:solidFill>
                  <a:srgbClr val="222222"/>
                </a:solidFill>
              </a:rPr>
              <a:t>Prietl</a:t>
            </a:r>
            <a:r>
              <a:rPr lang="en-HK">
                <a:solidFill>
                  <a:srgbClr val="222222"/>
                </a:solidFill>
              </a:rPr>
              <a:t>, C.; </a:t>
            </a:r>
            <a:r>
              <a:rPr lang="en-HK" err="1">
                <a:solidFill>
                  <a:srgbClr val="222222"/>
                </a:solidFill>
              </a:rPr>
              <a:t>Satzinger</a:t>
            </a:r>
            <a:r>
              <a:rPr lang="en-HK">
                <a:solidFill>
                  <a:srgbClr val="222222"/>
                </a:solidFill>
              </a:rPr>
              <a:t>, V.; Lamprecht, B.; </a:t>
            </a:r>
            <a:r>
              <a:rPr lang="en-HK" err="1">
                <a:solidFill>
                  <a:srgbClr val="222222"/>
                </a:solidFill>
              </a:rPr>
              <a:t>Hütter</a:t>
            </a:r>
            <a:r>
              <a:rPr lang="en-HK">
                <a:solidFill>
                  <a:srgbClr val="222222"/>
                </a:solidFill>
              </a:rPr>
              <a:t>, P.; Hesse, J.; Kokkinis, G.; </a:t>
            </a:r>
            <a:r>
              <a:rPr lang="en-HK" err="1">
                <a:solidFill>
                  <a:srgbClr val="222222"/>
                </a:solidFill>
              </a:rPr>
              <a:t>Kriechhammer</a:t>
            </a:r>
            <a:r>
              <a:rPr lang="en-HK">
                <a:solidFill>
                  <a:srgbClr val="222222"/>
                </a:solidFill>
              </a:rPr>
              <a:t>, G.; et al. High Throughput Roll-to-Roll Production of Microfluidic Chips. </a:t>
            </a:r>
            <a:r>
              <a:rPr lang="en-HK" i="1">
                <a:solidFill>
                  <a:srgbClr val="222222"/>
                </a:solidFill>
              </a:rPr>
              <a:t>Proceedings</a:t>
            </a:r>
            <a:r>
              <a:rPr lang="en-HK">
                <a:solidFill>
                  <a:srgbClr val="222222"/>
                </a:solidFill>
              </a:rPr>
              <a:t> </a:t>
            </a:r>
            <a:r>
              <a:rPr lang="en-HK" b="1">
                <a:solidFill>
                  <a:srgbClr val="222222"/>
                </a:solidFill>
              </a:rPr>
              <a:t>2018</a:t>
            </a:r>
            <a:r>
              <a:rPr lang="en-HK">
                <a:solidFill>
                  <a:srgbClr val="222222"/>
                </a:solidFill>
              </a:rPr>
              <a:t>, </a:t>
            </a:r>
            <a:r>
              <a:rPr lang="en-HK" i="1">
                <a:solidFill>
                  <a:srgbClr val="222222"/>
                </a:solidFill>
              </a:rPr>
              <a:t>2</a:t>
            </a:r>
            <a:r>
              <a:rPr lang="en-HK">
                <a:solidFill>
                  <a:srgbClr val="222222"/>
                </a:solidFill>
              </a:rPr>
              <a:t>, 1054. </a:t>
            </a:r>
            <a:r>
              <a:rPr lang="en-HK">
                <a:solidFill>
                  <a:srgbClr val="222222"/>
                </a:solidFill>
                <a:hlinkClick r:id="rId3"/>
              </a:rPr>
              <a:t>https://doi.org/10.3390/proceedings2131054</a:t>
            </a:r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241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https://www.frontiersin.org/journals/bioengineering-and-biotechnology/articles/10.3389/fbioe.2024.1421831/full</a:t>
            </a:r>
          </a:p>
          <a:p>
            <a:r>
              <a:rPr lang="en-HK"/>
              <a:t>https://www.nature.com/articles/nprot.2009.234</a:t>
            </a:r>
          </a:p>
          <a:p>
            <a:r>
              <a:rPr lang="en-HK"/>
              <a:t>https://www.sciencedirect.com/science/article/pii/S0168365922000918</a:t>
            </a:r>
          </a:p>
          <a:p>
            <a:r>
              <a:rPr lang="en-HK"/>
              <a:t>https://link.springer.com/article/10.1007/s44371-025-00133-y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955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POC </a:t>
            </a:r>
          </a:p>
          <a:p>
            <a:r>
              <a:rPr lang="en-HK"/>
              <a:t>https://pmc.ncbi.nlm.nih.gov/articles/PMC8875995/ </a:t>
            </a:r>
          </a:p>
          <a:p>
            <a:r>
              <a:rPr lang="en-HK"/>
              <a:t>https://www.ufluidix.com/microfluidics-applications/microfluidic-devices-for-point-of-care/ </a:t>
            </a:r>
          </a:p>
          <a:p>
            <a:r>
              <a:rPr lang="en-HK"/>
              <a:t>https://www.elveflow.com/blog/transforming-healthcare-microfluidic-chips-in-point-of-care-diagnostics </a:t>
            </a:r>
          </a:p>
          <a:p>
            <a:endParaRPr lang="en-HK"/>
          </a:p>
          <a:p>
            <a:r>
              <a:rPr lang="en-HK"/>
              <a:t>IVD 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2576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IVD </a:t>
            </a:r>
          </a:p>
          <a:p>
            <a:r>
              <a:rPr lang="en-HK"/>
              <a:t>https://en.seamaty.com/index.php?s=/sys/483.html </a:t>
            </a:r>
          </a:p>
          <a:p>
            <a:r>
              <a:rPr lang="en-HK"/>
              <a:t>https://www.creative-biolabs.com/drug-discovery/diagnostics/microfluidics.htm </a:t>
            </a:r>
          </a:p>
          <a:p>
            <a:r>
              <a:rPr lang="en-HK"/>
              <a:t>https://pmc.ncbi.nlm.nih.gov/articles/PMC9469643/</a:t>
            </a:r>
          </a:p>
          <a:p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0434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LNP </a:t>
            </a:r>
          </a:p>
          <a:p>
            <a:r>
              <a:rPr lang="en-HK"/>
              <a:t>https://www.liposomes.ca/publications/2010s/Leung%20et%20al%202015%20-%20Microfluidic%20Mixing%20-%20A%20General%20Method%20for%20Encapsulating%20Macromolecules%20in%20Lipid%20Nanoparticle%20Systems.pdf </a:t>
            </a:r>
          </a:p>
          <a:p>
            <a:endParaRPr lang="en-HK"/>
          </a:p>
          <a:p>
            <a:r>
              <a:rPr lang="en-HK"/>
              <a:t>https://www.nature.com/articles/s41598-022-13112-5</a:t>
            </a:r>
          </a:p>
          <a:p>
            <a:r>
              <a:rPr lang="en-HK"/>
              <a:t>https://journals.plos.org/plosone/article?id=10.1371/journal.pone.0187962 </a:t>
            </a:r>
          </a:p>
          <a:p>
            <a:r>
              <a:rPr lang="en-HK"/>
              <a:t>https://academic.oup.com/jpp/article/76/12/1572/7816331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684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https://www.nature.com/articles/s41598-022-13112-5</a:t>
            </a:r>
          </a:p>
          <a:p>
            <a:r>
              <a:rPr lang="en-HK"/>
              <a:t>https://journals.plos.org/plosone/article?id=10.1371/journal.pone.0187962 </a:t>
            </a:r>
          </a:p>
          <a:p>
            <a:r>
              <a:rPr lang="en-HK"/>
              <a:t>https://academic.oup.com/jpp/article/76/12/1572/7816331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367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https://europepmc.org/article/pmc/pmc8752123 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860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3D printing - https://www.sciencedirect.com/science/article/pii/S02641275230</a:t>
            </a:r>
          </a:p>
          <a:p>
            <a:r>
              <a:rPr lang="en-HK"/>
              <a:t>Soft </a:t>
            </a:r>
            <a:r>
              <a:rPr lang="en-HK" err="1"/>
              <a:t>Litography</a:t>
            </a:r>
            <a:r>
              <a:rPr lang="en-HK"/>
              <a:t> - Soft Lithography for Microfluidics: a Review</a:t>
            </a:r>
          </a:p>
          <a:p>
            <a:endParaRPr lang="en-HK"/>
          </a:p>
          <a:p>
            <a:r>
              <a:rPr lang="en-HK"/>
              <a:t>Diagram - https://www.researchgate.net/publication/370866004_Microfluidic_Device_for_the_Manipulation_of_Microparticles_for_Flow_Cytometry_Application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239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https://pmc.ncbi.nlm.nih.gov/articles/PMC7921936/</a:t>
            </a:r>
          </a:p>
          <a:p>
            <a:r>
              <a:rPr lang="en-HK"/>
              <a:t>https://pmc.ncbi.nlm.nih.gov/articles/PMC9147778/</a:t>
            </a:r>
          </a:p>
          <a:p>
            <a:r>
              <a:rPr lang="en-HK"/>
              <a:t>https://www.nature.com/articles/s41598-024-80332-2</a:t>
            </a:r>
          </a:p>
          <a:p>
            <a:endParaRPr lang="en-HK"/>
          </a:p>
          <a:p>
            <a:endParaRPr lang="en-HK"/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9874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https://pmc.ncbi.nlm.nih.gov/articles/PMC8002879/</a:t>
            </a:r>
          </a:p>
          <a:p>
            <a:r>
              <a:rPr lang="en-HK"/>
              <a:t>https://www.mdpi.com/2411-5134/3/3/60</a:t>
            </a:r>
          </a:p>
          <a:p>
            <a:r>
              <a:rPr lang="en-HK"/>
              <a:t>https://pmc.ncbi.nlm.nih.gov/articles/PMC7921936/</a:t>
            </a:r>
          </a:p>
          <a:p>
            <a:r>
              <a:rPr lang="en-HK"/>
              <a:t>https://pmc.ncbi.nlm.nih.gov/articles/PMC9147778/</a:t>
            </a:r>
          </a:p>
          <a:p>
            <a:r>
              <a:rPr lang="en-HK"/>
              <a:t>https://www.nature.com/articles/s41598-024-80332-2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F3E3B-B916-4B42-92C0-B3A5C078093A}" type="slidenum">
              <a:rPr lang="en-HK" smtClean="0"/>
              <a:t>20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835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64A0-5E7C-5E41-057B-930D8999A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46BB-AF9A-898D-4EA7-4D19CF303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D0E2-A496-E3BA-75E1-63B20C3E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415CE-0B54-D079-FBD4-8F3E5C74B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C0BD3-1EA4-E921-3ABA-AA66D71D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80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9366-28E8-E855-148F-59377FD6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6D235-E1E8-BFDF-496B-8F6A9B423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7C21-C566-9E91-D29A-0D860D6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936E-5988-5DFE-C9F8-7F3AE40D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A93B-BF91-33AE-FB7A-968949A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8527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AD556-ED3E-BB80-DDA5-892B9319C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648D5-7D8A-E9E7-BB9C-2A73510D8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5DF5F-26ED-0C5E-ED9E-D948CF3E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F92AE-6704-D7AE-CD14-6DB2A80C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A9556-FC8C-A19C-FAEF-5AF1BEA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0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EEB2-E530-C40A-79A5-D4CAAC99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39373-BDA5-8C85-DF3D-20FA0B57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EC887-DC86-6375-D234-051F33F0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F4C6C-6774-47FA-4F93-A7BE6798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DFC4-5CC5-DF4B-51F4-1C0BF379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283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D53B-5F24-16F2-6266-84887F75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F029-AEEA-1B06-47E1-2309EE80F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B2B48-F0A7-5EB3-1D8B-7371F2C3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03ADE-7600-768E-8E00-F3D86E25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5F824-CBBF-5215-9224-A3DD78FA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962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55F1-95D6-C763-813C-E9147670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25CA-0E94-D728-F71F-F1E2187FC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A165A-9336-B13A-080B-D3412405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4F273-579F-B9CC-F59B-D63A24FF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E0E0-16DA-6A16-1707-A5E6C5EC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60378-EDCA-FE94-C6B0-64D2C5A8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1410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4F88-7CCF-B3E6-F710-94A4AFB8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0A8AB-0A9E-BFB0-1E1D-401011C5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9D5BD-A8BB-2AD8-FF24-1377330DA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2FEE6-EA28-8AA6-DF03-C28EF1640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2FAA-59EC-B900-B83A-EBE471E7D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0434B-816B-8DA9-5F73-2D9649A3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FB8041-889D-55C5-2CB9-7EC27278A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A7336-6B4E-E604-9652-12E9F695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526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CA92-A6A3-D2B6-E93C-F8239047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2C23F-EF37-9566-8895-60BEA43F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978B9-6861-340F-021E-29FD30E2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03E0D-3B07-6CD2-A46D-D4D4F7C7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5113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1BD7F-9B4B-374F-918C-FD2D59E6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D1DD6-C7F4-EEB1-61C4-B32AD6B3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B2BF-6658-6F88-341B-EE6CCCEC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097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4111-473F-9632-BFF2-57C1A1AB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1333-A415-1261-4232-C68E8F9D9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249C1-F098-0F13-77B3-498880572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A9BD-5876-2FAD-8241-55EA7382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FD51-6F35-B992-D367-94063140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F4D8-2EBC-5F7F-73C9-827DA3A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4798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886A-B2BF-894B-7235-195FCF74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2A3CA-1375-6ECE-6CCD-E6C83CB27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2AF19-14BF-AD94-6431-0926B5203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EA2C7-AB76-9B59-4AFE-BEEF74A7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027B1-91AC-61DB-361E-2F9D6445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210A-CF0B-D29D-9BE0-CE07AF26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538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F7092-7D6A-0DE6-F24B-56C4B63B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8CAC5-63A2-D077-E684-B855DC6C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6E25-4D0A-DBB4-BC5A-0E4A325C7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B0EB97-35AF-4E24-80B7-7E96FCB5354C}" type="datetimeFigureOut">
              <a:rPr lang="en-HK" smtClean="0"/>
              <a:t>19/8/2025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BFED5-0A0E-DAB6-1329-CC1627CF7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AACA5-9B98-26F8-A4E1-54011A69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D7E3B9-63DD-45B0-B93E-A3FB1C7E965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809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in&#10;&#10;AI-generated content may be incorrect.">
            <a:extLst>
              <a:ext uri="{FF2B5EF4-FFF2-40B4-BE49-F238E27FC236}">
                <a16:creationId xmlns:a16="http://schemas.microsoft.com/office/drawing/2014/main" id="{C08F7B12-1497-BFB7-89C7-A407BCA0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r="9405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D7F2F-57A7-77C9-4C81-08E230384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HK" sz="5200"/>
              <a:t>Microfluidic 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90F19-D575-5593-1DCE-6C8EA214C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218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8130-854F-3059-DC60-62FB394C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LNP Mixing </a:t>
            </a:r>
          </a:p>
        </p:txBody>
      </p:sp>
      <p:pic>
        <p:nvPicPr>
          <p:cNvPr id="9" name="Picture 8" descr="A diagram of a molecule&#10;&#10;AI-generated content may be incorrect.">
            <a:extLst>
              <a:ext uri="{FF2B5EF4-FFF2-40B4-BE49-F238E27FC236}">
                <a16:creationId xmlns:a16="http://schemas.microsoft.com/office/drawing/2014/main" id="{04BCA9B0-01B0-9219-869A-31A7C8E0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8" y="1608914"/>
            <a:ext cx="3322983" cy="4758900"/>
          </a:xfrm>
          <a:prstGeom prst="rect">
            <a:avLst/>
          </a:prstGeom>
        </p:spPr>
      </p:pic>
      <p:pic>
        <p:nvPicPr>
          <p:cNvPr id="11" name="Picture 10" descr="A diagram of a solution&#10;&#10;AI-generated content may be incorrect.">
            <a:extLst>
              <a:ext uri="{FF2B5EF4-FFF2-40B4-BE49-F238E27FC236}">
                <a16:creationId xmlns:a16="http://schemas.microsoft.com/office/drawing/2014/main" id="{80E4337E-126A-BC40-C2C2-6DC619D29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05" y="365125"/>
            <a:ext cx="3929388" cy="2487578"/>
          </a:xfrm>
          <a:prstGeom prst="rect">
            <a:avLst/>
          </a:prstGeom>
        </p:spPr>
      </p:pic>
      <p:pic>
        <p:nvPicPr>
          <p:cNvPr id="13" name="Picture 12" descr="A diagram of a liquid fertilizer&#10;&#10;AI-generated content may be incorrect.">
            <a:extLst>
              <a:ext uri="{FF2B5EF4-FFF2-40B4-BE49-F238E27FC236}">
                <a16:creationId xmlns:a16="http://schemas.microsoft.com/office/drawing/2014/main" id="{6E30610A-3599-ECE2-8389-9F156B9B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62" y="3370101"/>
            <a:ext cx="5172832" cy="3113647"/>
          </a:xfrm>
          <a:prstGeom prst="rect">
            <a:avLst/>
          </a:prstGeom>
        </p:spPr>
      </p:pic>
      <p:pic>
        <p:nvPicPr>
          <p:cNvPr id="4" name="Picture 3" descr="A diagram of a reaction&#10;&#10;AI-generated content may be incorrect.">
            <a:extLst>
              <a:ext uri="{FF2B5EF4-FFF2-40B4-BE49-F238E27FC236}">
                <a16:creationId xmlns:a16="http://schemas.microsoft.com/office/drawing/2014/main" id="{B7211E3D-FCAD-D78F-9E42-A0DAE87ED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93" y="1608914"/>
            <a:ext cx="3975414" cy="35223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14CD9-8379-5AB3-ABB4-ADF5D51A084A}"/>
              </a:ext>
            </a:extLst>
          </p:cNvPr>
          <p:cNvCxnSpPr/>
          <p:nvPr/>
        </p:nvCxnSpPr>
        <p:spPr>
          <a:xfrm>
            <a:off x="4033381" y="-350729"/>
            <a:ext cx="0" cy="7490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8A899E-69F4-625E-9684-629A579F8643}"/>
              </a:ext>
            </a:extLst>
          </p:cNvPr>
          <p:cNvCxnSpPr/>
          <p:nvPr/>
        </p:nvCxnSpPr>
        <p:spPr>
          <a:xfrm>
            <a:off x="8467595" y="-375781"/>
            <a:ext cx="0" cy="8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90C3CB-9EB7-D6E8-144C-5184B841FE5E}"/>
              </a:ext>
            </a:extLst>
          </p:cNvPr>
          <p:cNvCxnSpPr/>
          <p:nvPr/>
        </p:nvCxnSpPr>
        <p:spPr>
          <a:xfrm>
            <a:off x="4033381" y="3131507"/>
            <a:ext cx="44467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6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microbiology&#10;&#10;AI-generated content may be incorrect.">
            <a:extLst>
              <a:ext uri="{FF2B5EF4-FFF2-40B4-BE49-F238E27FC236}">
                <a16:creationId xmlns:a16="http://schemas.microsoft.com/office/drawing/2014/main" id="{04DAD868-333E-55A6-B877-97BCB2DB1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59435"/>
            <a:ext cx="6154455" cy="6739129"/>
          </a:xfrm>
        </p:spPr>
      </p:pic>
    </p:spTree>
    <p:extLst>
      <p:ext uri="{BB962C8B-B14F-4D97-AF65-F5344CB8AC3E}">
        <p14:creationId xmlns:p14="http://schemas.microsoft.com/office/powerpoint/2010/main" val="422338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228C-6361-20DF-EE5D-CA95D416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DC0C-1F62-F9D2-0A19-4DC573461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factors go into </a:t>
            </a:r>
            <a:r>
              <a:rPr lang="en-US" b="1"/>
              <a:t>material selection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Chemical and biologic, and thermal compatibility with intendent reagents, products, and reaction type.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Optical 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Mechanical properties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Cost, Scalability, and ease of fabrication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4" name="Picture 3" descr="A close-up of a device&#10;&#10;AI-generated content may be incorrect.">
            <a:extLst>
              <a:ext uri="{FF2B5EF4-FFF2-40B4-BE49-F238E27FC236}">
                <a16:creationId xmlns:a16="http://schemas.microsoft.com/office/drawing/2014/main" id="{FE0E1109-E37D-3D95-9602-936D3AAF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1" y="4385094"/>
            <a:ext cx="3285227" cy="2185359"/>
          </a:xfrm>
          <a:prstGeom prst="rect">
            <a:avLst/>
          </a:prstGeom>
        </p:spPr>
      </p:pic>
      <p:pic>
        <p:nvPicPr>
          <p:cNvPr id="5" name="Picture 4" descr="A plastic container with a graphic design&#10;&#10;AI-generated content may be incorrect.">
            <a:extLst>
              <a:ext uri="{FF2B5EF4-FFF2-40B4-BE49-F238E27FC236}">
                <a16:creationId xmlns:a16="http://schemas.microsoft.com/office/drawing/2014/main" id="{4D8A7E79-AF51-70CA-5BEB-6E01B978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41" y="2870080"/>
            <a:ext cx="2744099" cy="3820783"/>
          </a:xfrm>
          <a:prstGeom prst="rect">
            <a:avLst/>
          </a:prstGeom>
        </p:spPr>
      </p:pic>
      <p:pic>
        <p:nvPicPr>
          <p:cNvPr id="7" name="Picture 6" descr="A hand in blue glove holding a metal plate with a drawing&#10;&#10;AI-generated content may be incorrect.">
            <a:extLst>
              <a:ext uri="{FF2B5EF4-FFF2-40B4-BE49-F238E27FC236}">
                <a16:creationId xmlns:a16="http://schemas.microsoft.com/office/drawing/2014/main" id="{5F6EA989-9729-F29C-8B69-832B6A2F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75" t="5486" r="7377" b="7105"/>
          <a:stretch>
            <a:fillRect/>
          </a:stretch>
        </p:blipFill>
        <p:spPr>
          <a:xfrm>
            <a:off x="4813775" y="4269848"/>
            <a:ext cx="3290935" cy="24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9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28A-071C-F199-4B37-1D4837CE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Materials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03FF2-D773-C72C-DDCB-4DBF5089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C33FD-707B-2B17-1FF1-E041BE7D7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20827"/>
              </p:ext>
            </p:extLst>
          </p:nvPr>
        </p:nvGraphicFramePr>
        <p:xfrm>
          <a:off x="86638" y="1477708"/>
          <a:ext cx="12018724" cy="50151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4256">
                  <a:extLst>
                    <a:ext uri="{9D8B030D-6E8A-4147-A177-3AD203B41FA5}">
                      <a16:colId xmlns:a16="http://schemas.microsoft.com/office/drawing/2014/main" val="2656277945"/>
                    </a:ext>
                  </a:extLst>
                </a:gridCol>
                <a:gridCol w="3183233">
                  <a:extLst>
                    <a:ext uri="{9D8B030D-6E8A-4147-A177-3AD203B41FA5}">
                      <a16:colId xmlns:a16="http://schemas.microsoft.com/office/drawing/2014/main" val="4130417165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1030908421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56869608"/>
                    </a:ext>
                  </a:extLst>
                </a:gridCol>
                <a:gridCol w="2403745">
                  <a:extLst>
                    <a:ext uri="{9D8B030D-6E8A-4147-A177-3AD203B41FA5}">
                      <a16:colId xmlns:a16="http://schemas.microsoft.com/office/drawing/2014/main" val="3963492862"/>
                    </a:ext>
                  </a:extLst>
                </a:gridCol>
              </a:tblGrid>
              <a:tr h="503586">
                <a:tc>
                  <a:txBody>
                    <a:bodyPr/>
                    <a:lstStyle/>
                    <a:p>
                      <a:r>
                        <a:rPr lang="en-HK" sz="1400" b="1"/>
                        <a:t>Materials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Major Properties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Applications /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Basic Fabrication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Potential Pain Points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86331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Polydimethylsiloxane (PDMS)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Flexible, transparent, gas permeable, biocompatible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Rapid prototyping, biological assays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Soft/Photo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Delicate and chemically permeable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334206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Chemically resistant, optically transparent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High-pressure and chemical applications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Soft lithography, CNC/micromachining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Microfabrication difficulties, cost, labour intensive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67563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Silicone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Mechanically robust, precise fabrication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Early microfluidic &amp; high performance devices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3D printing, soft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Opacity renders it useless for optical applications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46051"/>
                  </a:ext>
                </a:extLst>
              </a:tr>
              <a:tr h="993376">
                <a:tc>
                  <a:txBody>
                    <a:bodyPr/>
                    <a:lstStyle/>
                    <a:p>
                      <a:r>
                        <a:rPr lang="en-HK" sz="1400" b="1"/>
                        <a:t>Thermoplastics (PMMA, COC, COP, PC)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Inexpensive, mass manufacturing, variable transparency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Disposable devices, commercial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Embossing, moulding, 3D printing, laser CNC/micromachining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Some manufacturing methods aren’t great for mass production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867844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Wicking via capillary action, cheap, disposable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Point-of-care, resource-limited diagnostics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Other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Limited use case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0024"/>
                  </a:ext>
                </a:extLst>
              </a:tr>
              <a:tr h="703641">
                <a:tc>
                  <a:txBody>
                    <a:bodyPr/>
                    <a:lstStyle/>
                    <a:p>
                      <a:r>
                        <a:rPr lang="en-HK" sz="1400" b="1"/>
                        <a:t>Metals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High durability, temperature and pressure tolerance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Specialised applications &amp; High throughput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CNC/micromachining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400"/>
                        <a:t>Opaque, microfabrication difficulties and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1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021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8E45-E346-5B2F-A114-4A8B00F9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Design &amp;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AA831A-9C34-0C8D-1861-27C6F6549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845029"/>
              </p:ext>
            </p:extLst>
          </p:nvPr>
        </p:nvGraphicFramePr>
        <p:xfrm>
          <a:off x="1166486" y="1473146"/>
          <a:ext cx="9859027" cy="4856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2369">
                  <a:extLst>
                    <a:ext uri="{9D8B030D-6E8A-4147-A177-3AD203B41FA5}">
                      <a16:colId xmlns:a16="http://schemas.microsoft.com/office/drawing/2014/main" val="2338485685"/>
                    </a:ext>
                  </a:extLst>
                </a:gridCol>
                <a:gridCol w="2366812">
                  <a:extLst>
                    <a:ext uri="{9D8B030D-6E8A-4147-A177-3AD203B41FA5}">
                      <a16:colId xmlns:a16="http://schemas.microsoft.com/office/drawing/2014/main" val="374272239"/>
                    </a:ext>
                  </a:extLst>
                </a:gridCol>
                <a:gridCol w="2824923">
                  <a:extLst>
                    <a:ext uri="{9D8B030D-6E8A-4147-A177-3AD203B41FA5}">
                      <a16:colId xmlns:a16="http://schemas.microsoft.com/office/drawing/2014/main" val="3407939116"/>
                    </a:ext>
                  </a:extLst>
                </a:gridCol>
                <a:gridCol w="2824923">
                  <a:extLst>
                    <a:ext uri="{9D8B030D-6E8A-4147-A177-3AD203B41FA5}">
                      <a16:colId xmlns:a16="http://schemas.microsoft.com/office/drawing/2014/main" val="1291426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HK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POC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IVD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1"/>
                        <a:t>LNP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41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Channel Dimensions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20-500 µm width; 10-300 µm height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50-300 µm width; 20-200 µm height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b="0"/>
                        <a:t>100-700 µm width; 50-200 µm height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9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Device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26x59mm, 2.2mm thickness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70x15 mm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Approx. 62x41mm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3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Critical feature tolerances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+/- 10-20 µm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+/- 15 </a:t>
                      </a:r>
                      <a:r>
                        <a:rPr lang="en-HK" b="0"/>
                        <a:t>µm</a:t>
                      </a:r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+/- 5-10 </a:t>
                      </a:r>
                      <a:r>
                        <a:rPr lang="en-HK" b="0"/>
                        <a:t>µm</a:t>
                      </a:r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51396"/>
                  </a:ext>
                </a:extLst>
              </a:tr>
              <a:tr h="130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Flow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10-500 mL/min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33082"/>
                  </a:ext>
                </a:extLst>
              </a:tr>
              <a:tr h="130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b="1"/>
                        <a:t>Common materials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 (R&amp;D/Research), thermoplastics (commercial)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(chemical resistance)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0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Common manufacturing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High-volume via 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8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Other details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 Reynolds number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0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09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53CD-E0BB-AFBB-9EC1-D39F1726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Design &amp; Structure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BEDA9-88F6-77DC-45DC-DAC12A1B6BF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32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HK" b="1"/>
              <a:t>Conclusion (1): </a:t>
            </a:r>
            <a:r>
              <a:rPr lang="en-HK"/>
              <a:t>Channel Dimensions &amp; Device Size dependent on microfluidic application </a:t>
            </a:r>
          </a:p>
          <a:p>
            <a:pPr marL="0" indent="0">
              <a:buNone/>
            </a:pPr>
            <a:endParaRPr lang="en-HK"/>
          </a:p>
          <a:p>
            <a:pPr marL="0" indent="0">
              <a:buNone/>
            </a:pPr>
            <a:r>
              <a:rPr lang="en-HK" b="1"/>
              <a:t>Conclusion (2): </a:t>
            </a:r>
            <a:r>
              <a:rPr lang="en-HK"/>
              <a:t>Manufacturing tolerance should be 5-20 µm</a:t>
            </a:r>
          </a:p>
          <a:p>
            <a:pPr marL="0" indent="0">
              <a:buNone/>
            </a:pPr>
            <a:endParaRPr lang="en-HK"/>
          </a:p>
          <a:p>
            <a:pPr marL="0" indent="0">
              <a:buNone/>
            </a:pPr>
            <a:r>
              <a:rPr lang="en-HK" b="1"/>
              <a:t>Conclusion (3): </a:t>
            </a:r>
            <a:r>
              <a:rPr lang="en-HK"/>
              <a:t>LNP surface finish should ensure low Reynolds number for non-time-dependent and chaotic mixing </a:t>
            </a:r>
          </a:p>
        </p:txBody>
      </p:sp>
    </p:spTree>
    <p:extLst>
      <p:ext uri="{BB962C8B-B14F-4D97-AF65-F5344CB8AC3E}">
        <p14:creationId xmlns:p14="http://schemas.microsoft.com/office/powerpoint/2010/main" val="155644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C977-9D72-D9E2-04C7-AEF33EBF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3EEB-1551-9367-FC86-F330EF46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/>
              <a:t>Main purpose:</a:t>
            </a:r>
          </a:p>
          <a:p>
            <a:pPr lvl="1"/>
            <a:r>
              <a:rPr lang="en-HK"/>
              <a:t>One off/Accuracy </a:t>
            </a:r>
          </a:p>
          <a:p>
            <a:pPr lvl="1"/>
            <a:r>
              <a:rPr lang="en-HK"/>
              <a:t>Scalability/batch … INC: “Industrialisation and automation”  </a:t>
            </a:r>
          </a:p>
          <a:p>
            <a:pPr lvl="2"/>
            <a:r>
              <a:rPr lang="en-HK"/>
              <a:t>Paralysation </a:t>
            </a:r>
          </a:p>
          <a:p>
            <a:r>
              <a:rPr lang="en-HK"/>
              <a:t>Manufacturing Methods </a:t>
            </a:r>
          </a:p>
          <a:p>
            <a:pPr lvl="1"/>
            <a:r>
              <a:rPr lang="en-HK"/>
              <a:t>Most Common </a:t>
            </a:r>
            <a:r>
              <a:rPr lang="en-HK">
                <a:sym typeface="Wingdings" panose="05000000000000000000" pitchFamily="2" charset="2"/>
              </a:rPr>
              <a:t> </a:t>
            </a:r>
            <a:endParaRPr lang="en-HK"/>
          </a:p>
          <a:p>
            <a:pPr lvl="1"/>
            <a:r>
              <a:rPr lang="en-HK"/>
              <a:t>Direct Fabrication </a:t>
            </a:r>
          </a:p>
          <a:p>
            <a:pPr lvl="1"/>
            <a:r>
              <a:rPr lang="en-HK"/>
              <a:t>Replication-Based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A1A35E-783F-3152-52D2-8B2D65CFB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477428"/>
              </p:ext>
            </p:extLst>
          </p:nvPr>
        </p:nvGraphicFramePr>
        <p:xfrm>
          <a:off x="5882640" y="3717449"/>
          <a:ext cx="6309360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041318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1849541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3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82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Soft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PDMS, glass, thermoplastics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50-100 nm </a:t>
                      </a:r>
                    </a:p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40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Photo Lithography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PDMS, glass, thermoplastics</a:t>
                      </a:r>
                    </a:p>
                    <a:p>
                      <a:endParaRPr lang="en-H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/>
                        <a:t>50-100 nm </a:t>
                      </a:r>
                    </a:p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94272"/>
                  </a:ext>
                </a:extLst>
              </a:tr>
              <a:tr h="574357">
                <a:tc>
                  <a:txBody>
                    <a:bodyPr/>
                    <a:lstStyle/>
                    <a:p>
                      <a:r>
                        <a:rPr lang="en-HK"/>
                        <a:t>3D Printing/Additive 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Plastics, silicone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30-1000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05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1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roplet method&#10;&#10;AI-generated content may be incorrect.">
            <a:extLst>
              <a:ext uri="{FF2B5EF4-FFF2-40B4-BE49-F238E27FC236}">
                <a16:creationId xmlns:a16="http://schemas.microsoft.com/office/drawing/2014/main" id="{C3A723FF-D3F6-FF29-38F2-507CD8A70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4458122"/>
            <a:ext cx="5106123" cy="2399878"/>
          </a:xfrm>
        </p:spPr>
      </p:pic>
      <p:pic>
        <p:nvPicPr>
          <p:cNvPr id="15" name="Picture 14" descr="A diagram of a light and soft lithography&#10;&#10;AI-generated content may be incorrect.">
            <a:extLst>
              <a:ext uri="{FF2B5EF4-FFF2-40B4-BE49-F238E27FC236}">
                <a16:creationId xmlns:a16="http://schemas.microsoft.com/office/drawing/2014/main" id="{50D7329D-FC84-BF8A-4BBE-22212284D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7186540" cy="38927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70BD7F-9529-5364-6F69-A528DED34E90}"/>
              </a:ext>
            </a:extLst>
          </p:cNvPr>
          <p:cNvCxnSpPr/>
          <p:nvPr/>
        </p:nvCxnSpPr>
        <p:spPr>
          <a:xfrm>
            <a:off x="0" y="3987800"/>
            <a:ext cx="122809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6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4AFF6-6A2E-6609-8EB1-EA3E9BD94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98B5-33A0-E0AB-33B5-223E2305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– Replication Based Methods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873285-5872-F4F0-86D8-AB1C861E9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621140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72505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22943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85986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51479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111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Scale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Main Use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9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PDMS, elastomers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Dependent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Rapid prototyping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Lamination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adhesives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50-500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Multilayer chips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14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Hot embossing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Mass production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6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Commercial batches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Film or Roll-to-Roll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films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Disposable batches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5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85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y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057B3CCD-D6BF-C60C-0AFB-1ADC4B42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09" y="1047044"/>
            <a:ext cx="3919415" cy="106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A54E6-1368-46F6-46BF-15BFEDD5AD4E}"/>
              </a:ext>
            </a:extLst>
          </p:cNvPr>
          <p:cNvSpPr txBox="1"/>
          <p:nvPr/>
        </p:nvSpPr>
        <p:spPr>
          <a:xfrm>
            <a:off x="378912" y="1209742"/>
            <a:ext cx="126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Casting</a:t>
            </a:r>
          </a:p>
        </p:txBody>
      </p:sp>
      <p:pic>
        <p:nvPicPr>
          <p:cNvPr id="9" name="Picture 8" descr="A diagram of a paper roll&#10;&#10;AI-generated content may be incorrect.">
            <a:extLst>
              <a:ext uri="{FF2B5EF4-FFF2-40B4-BE49-F238E27FC236}">
                <a16:creationId xmlns:a16="http://schemas.microsoft.com/office/drawing/2014/main" id="{5ADD99D4-4268-5D19-87F9-8FAFEDE4E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35" y="2558718"/>
            <a:ext cx="2895405" cy="2921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607458-99F7-B66B-1B3C-FA5C6A7AC763}"/>
              </a:ext>
            </a:extLst>
          </p:cNvPr>
          <p:cNvSpPr txBox="1"/>
          <p:nvPr/>
        </p:nvSpPr>
        <p:spPr>
          <a:xfrm>
            <a:off x="216073" y="3429000"/>
            <a:ext cx="1424836" cy="37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Lamination</a:t>
            </a:r>
          </a:p>
        </p:txBody>
      </p:sp>
      <p:pic>
        <p:nvPicPr>
          <p:cNvPr id="13" name="Picture 12" descr="A diagram of a embossing machine&#10;&#10;AI-generated content may be incorrect.">
            <a:extLst>
              <a:ext uri="{FF2B5EF4-FFF2-40B4-BE49-F238E27FC236}">
                <a16:creationId xmlns:a16="http://schemas.microsoft.com/office/drawing/2014/main" id="{AF503E45-7BB1-2429-50B0-192D11FE3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81" y="225798"/>
            <a:ext cx="3600450" cy="1200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41385D-7B44-5E53-19EB-153B69A92823}"/>
              </a:ext>
            </a:extLst>
          </p:cNvPr>
          <p:cNvSpPr txBox="1"/>
          <p:nvPr/>
        </p:nvSpPr>
        <p:spPr>
          <a:xfrm>
            <a:off x="6278670" y="641207"/>
            <a:ext cx="1913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Hot embossing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E860CC-411D-6363-192E-CD435A04A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954" y="1698296"/>
            <a:ext cx="2095998" cy="22849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CFE50-06D6-6216-5D1E-566B5A345B74}"/>
              </a:ext>
            </a:extLst>
          </p:cNvPr>
          <p:cNvSpPr txBox="1"/>
          <p:nvPr/>
        </p:nvSpPr>
        <p:spPr>
          <a:xfrm>
            <a:off x="6347368" y="2558718"/>
            <a:ext cx="200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Injection Moulding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5D1D93-5EC5-9E76-A5ED-62A7F541A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843" y="4400493"/>
            <a:ext cx="1819228" cy="2158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6E0DC5-989A-8352-9D8D-AF5B9C13FC8B}"/>
              </a:ext>
            </a:extLst>
          </p:cNvPr>
          <p:cNvSpPr txBox="1"/>
          <p:nvPr/>
        </p:nvSpPr>
        <p:spPr>
          <a:xfrm>
            <a:off x="5986396" y="5110414"/>
            <a:ext cx="2124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Film or Roll-to-Roll </a:t>
            </a:r>
          </a:p>
        </p:txBody>
      </p:sp>
    </p:spTree>
    <p:extLst>
      <p:ext uri="{BB962C8B-B14F-4D97-AF65-F5344CB8AC3E}">
        <p14:creationId xmlns:p14="http://schemas.microsoft.com/office/powerpoint/2010/main" val="169658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DB7C-4BE6-B9B6-39B0-7A70DFDA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What is Microfluidics?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33552-B582-8D53-A7F3-A732F44F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The application of science &amp; technology to manipulate tiny fluid volume (nanolitres-microlitres) in microscale channels </a:t>
            </a:r>
          </a:p>
          <a:p>
            <a:r>
              <a:rPr lang="en-HK"/>
              <a:t>Complex lab functions can be scaled down and simplified </a:t>
            </a:r>
          </a:p>
          <a:p>
            <a:pPr lvl="1"/>
            <a:r>
              <a:rPr lang="en-HK"/>
              <a:t>Known as “lab-on-a-chip”</a:t>
            </a:r>
          </a:p>
          <a:p>
            <a:r>
              <a:rPr lang="en-HK"/>
              <a:t>Characteristic Physics: </a:t>
            </a:r>
          </a:p>
          <a:p>
            <a:pPr lvl="1"/>
            <a:r>
              <a:rPr lang="en-HK"/>
              <a:t>Predominantly laminar (non-turbulent) flow) </a:t>
            </a:r>
          </a:p>
          <a:p>
            <a:pPr lvl="1"/>
            <a:r>
              <a:rPr lang="en-HK"/>
              <a:t>Precise temporal and spatial control of fluid movement </a:t>
            </a:r>
          </a:p>
          <a:p>
            <a:r>
              <a:rPr lang="en-HK"/>
              <a:t>Used in physics, chemistry, biology and engineering applications. </a:t>
            </a:r>
          </a:p>
        </p:txBody>
      </p:sp>
      <p:pic>
        <p:nvPicPr>
          <p:cNvPr id="5" name="Picture 4" descr="A plastic circuit board with colorful wires&#10;&#10;AI-generated content may be incorrect.">
            <a:extLst>
              <a:ext uri="{FF2B5EF4-FFF2-40B4-BE49-F238E27FC236}">
                <a16:creationId xmlns:a16="http://schemas.microsoft.com/office/drawing/2014/main" id="{6FE17B8A-F253-A7B7-5A48-92CB5ADD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29" y="3829050"/>
            <a:ext cx="432707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8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07F2-8AE5-BACE-0B3B-C549A985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Manufacturing – Direct Fabrication Method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C7287B-72EF-21CB-388F-450CB9DD7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918563"/>
              </p:ext>
            </p:extLst>
          </p:nvPr>
        </p:nvGraphicFramePr>
        <p:xfrm>
          <a:off x="838200" y="1825625"/>
          <a:ext cx="10515600" cy="4856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372505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22943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85986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51479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1118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Scale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Feature Resolution (µm)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Main Use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9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Micro-Cutting (Mechanical Micromachining)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Polymer, metal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50-100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Prototyping, masters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78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Ultrasonic 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Ceramics,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Special substrates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14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 discharge Machining (EDM)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Metals, conductive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 masters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6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Electrochemical Machining (ECM)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Low/Medium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Metals, conductive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Intricate features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Laser Ablation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glass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Fast Prototyping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45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Electron Beam (E-Beam) Machining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Resists, metals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Master structures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2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Focused Ion Beam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Polymers, metals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Nano masters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6464E1B6-19D7-D0F7-A8A5-076C470F3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48" y="1"/>
            <a:ext cx="2724411" cy="154186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B80B6-6414-6426-5440-ABB1D9C988CC}"/>
              </a:ext>
            </a:extLst>
          </p:cNvPr>
          <p:cNvSpPr txBox="1"/>
          <p:nvPr/>
        </p:nvSpPr>
        <p:spPr>
          <a:xfrm>
            <a:off x="0" y="0"/>
            <a:ext cx="27244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Micro-Cutting (Mechanical Micromachining) </a:t>
            </a:r>
          </a:p>
        </p:txBody>
      </p:sp>
      <p:pic>
        <p:nvPicPr>
          <p:cNvPr id="14" name="Picture 13" descr="Diagram of a diagram of a water treatment&#10;&#10;AI-generated content may be incorrect.">
            <a:extLst>
              <a:ext uri="{FF2B5EF4-FFF2-40B4-BE49-F238E27FC236}">
                <a16:creationId xmlns:a16="http://schemas.microsoft.com/office/drawing/2014/main" id="{F333E0B0-EE4B-BCE1-BAFA-9E8B0055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0" y="1775688"/>
            <a:ext cx="2590805" cy="1152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4E23D2-6C74-6615-3D9F-34F9128E360F}"/>
              </a:ext>
            </a:extLst>
          </p:cNvPr>
          <p:cNvSpPr txBox="1"/>
          <p:nvPr/>
        </p:nvSpPr>
        <p:spPr>
          <a:xfrm>
            <a:off x="-51084" y="1775688"/>
            <a:ext cx="228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Ultrasonic Machining </a:t>
            </a:r>
          </a:p>
        </p:txBody>
      </p:sp>
      <p:pic>
        <p:nvPicPr>
          <p:cNvPr id="18" name="Picture 17" descr="A group of metal parts&#10;&#10;AI-generated content may be incorrect.">
            <a:extLst>
              <a:ext uri="{FF2B5EF4-FFF2-40B4-BE49-F238E27FC236}">
                <a16:creationId xmlns:a16="http://schemas.microsoft.com/office/drawing/2014/main" id="{9B074FBA-2719-1792-B6C9-952EF45C4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0" y="2986598"/>
            <a:ext cx="2825056" cy="1887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5BB12F-C941-E8CF-D84D-BE2C5C5D5B2E}"/>
              </a:ext>
            </a:extLst>
          </p:cNvPr>
          <p:cNvSpPr txBox="1"/>
          <p:nvPr/>
        </p:nvSpPr>
        <p:spPr>
          <a:xfrm>
            <a:off x="0" y="3283835"/>
            <a:ext cx="212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 discharge Machining (EDM)</a:t>
            </a:r>
          </a:p>
        </p:txBody>
      </p:sp>
      <p:pic>
        <p:nvPicPr>
          <p:cNvPr id="22" name="Picture 21" descr="A diagram of a workpiece&#10;&#10;AI-generated content may be incorrect.">
            <a:extLst>
              <a:ext uri="{FF2B5EF4-FFF2-40B4-BE49-F238E27FC236}">
                <a16:creationId xmlns:a16="http://schemas.microsoft.com/office/drawing/2014/main" id="{DD6C6538-4DC4-C5C6-9711-5D472F269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66" y="5068981"/>
            <a:ext cx="4942342" cy="1589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95A2BC-249A-14E3-EC13-F35BC0CB2D27}"/>
              </a:ext>
            </a:extLst>
          </p:cNvPr>
          <p:cNvSpPr txBox="1"/>
          <p:nvPr/>
        </p:nvSpPr>
        <p:spPr>
          <a:xfrm>
            <a:off x="0" y="5489628"/>
            <a:ext cx="171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Electrochemical Machining (ECM) </a:t>
            </a:r>
          </a:p>
        </p:txBody>
      </p:sp>
      <p:pic>
        <p:nvPicPr>
          <p:cNvPr id="26" name="Picture 25" descr="Diagram of a laser ablation process&#10;&#10;AI-generated content may be incorrect.">
            <a:extLst>
              <a:ext uri="{FF2B5EF4-FFF2-40B4-BE49-F238E27FC236}">
                <a16:creationId xmlns:a16="http://schemas.microsoft.com/office/drawing/2014/main" id="{7CFA5F31-D76C-91E7-7244-8F4FC6F83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90" y="0"/>
            <a:ext cx="3600450" cy="14573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17205A-D1E2-8CC5-18BB-A2180E32E4F4}"/>
              </a:ext>
            </a:extLst>
          </p:cNvPr>
          <p:cNvSpPr txBox="1"/>
          <p:nvPr/>
        </p:nvSpPr>
        <p:spPr>
          <a:xfrm>
            <a:off x="6628748" y="461665"/>
            <a:ext cx="1813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Laser Ablation </a:t>
            </a:r>
          </a:p>
        </p:txBody>
      </p:sp>
      <p:pic>
        <p:nvPicPr>
          <p:cNvPr id="30" name="Picture 29" descr="A diagram of a pattern&#10;&#10;AI-generated content may be incorrect.">
            <a:extLst>
              <a:ext uri="{FF2B5EF4-FFF2-40B4-BE49-F238E27FC236}">
                <a16:creationId xmlns:a16="http://schemas.microsoft.com/office/drawing/2014/main" id="{7060AA83-BF8E-50D2-4BAF-E8BD0411B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47" y="1960354"/>
            <a:ext cx="3902901" cy="16489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E48848-E011-A573-5DB4-3DC0786BB83E}"/>
              </a:ext>
            </a:extLst>
          </p:cNvPr>
          <p:cNvSpPr txBox="1"/>
          <p:nvPr/>
        </p:nvSpPr>
        <p:spPr>
          <a:xfrm>
            <a:off x="5477006" y="2586682"/>
            <a:ext cx="3391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Electron Beam (E-Beam) Machining </a:t>
            </a:r>
          </a:p>
        </p:txBody>
      </p:sp>
      <p:pic>
        <p:nvPicPr>
          <p:cNvPr id="34" name="Picture 33" descr="Diagram of 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47FED570-E8C8-EAA7-195F-C85521B4E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475" y="4112359"/>
            <a:ext cx="3667866" cy="189741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DC88EF-D2EC-A250-365A-27BA04D0ED1C}"/>
              </a:ext>
            </a:extLst>
          </p:cNvPr>
          <p:cNvSpPr txBox="1"/>
          <p:nvPr/>
        </p:nvSpPr>
        <p:spPr>
          <a:xfrm>
            <a:off x="6105941" y="4301150"/>
            <a:ext cx="2158106" cy="37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/>
              <a:t>Focused Ion Beam </a:t>
            </a:r>
          </a:p>
        </p:txBody>
      </p:sp>
    </p:spTree>
    <p:extLst>
      <p:ext uri="{BB962C8B-B14F-4D97-AF65-F5344CB8AC3E}">
        <p14:creationId xmlns:p14="http://schemas.microsoft.com/office/powerpoint/2010/main" val="20673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D12B-4E08-D0A5-3D6C-F92883BE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Roll-to-Roll vs. Injection Moulding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0BE4B-DBD7-2754-581A-50FDC56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396" y="1759623"/>
            <a:ext cx="4138004" cy="451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A98A6-EC88-995A-776C-AE49D54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9623"/>
            <a:ext cx="3778642" cy="44833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636DE4-E2FD-DE36-CA15-99E27B1702B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616842" y="4001294"/>
            <a:ext cx="2700554" cy="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4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E405-8F98-6CBF-EF29-00C5AE4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Roll-to-Roll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CFF2-C47C-B044-58CD-9AD43A28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/>
              <a:t>R-t-R Process</a:t>
            </a:r>
          </a:p>
          <a:p>
            <a:pPr lvl="1"/>
            <a:r>
              <a:rPr lang="en-HK"/>
              <a:t>Liquid UV curable resin is applied to a polymer substrate (PET, Kema foil HSPL80) </a:t>
            </a:r>
          </a:p>
          <a:p>
            <a:pPr lvl="1"/>
            <a:r>
              <a:rPr lang="en-HK"/>
              <a:t>A cylindrical imprint stamp continuously presses into the resin layer </a:t>
            </a:r>
          </a:p>
          <a:p>
            <a:pPr lvl="1"/>
            <a:r>
              <a:rPr lang="en-HK"/>
              <a:t>UV exposure through PET initiates curing, replicating the stamp pattern </a:t>
            </a:r>
          </a:p>
          <a:p>
            <a:pPr lvl="1"/>
            <a:r>
              <a:rPr lang="en-HK"/>
              <a:t>Produces microfluidic channels continuously </a:t>
            </a:r>
          </a:p>
        </p:txBody>
      </p:sp>
      <p:pic>
        <p:nvPicPr>
          <p:cNvPr id="4" name="Content Placeholder 3" descr="A blue and yellow machine with text&#10;&#10;AI-generated content may be incorrect.">
            <a:extLst>
              <a:ext uri="{FF2B5EF4-FFF2-40B4-BE49-F238E27FC236}">
                <a16:creationId xmlns:a16="http://schemas.microsoft.com/office/drawing/2014/main" id="{2FF0F4FE-DB44-350B-8406-40A16623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9" t="19322" r="1472" b="1356"/>
          <a:stretch>
            <a:fillRect/>
          </a:stretch>
        </p:blipFill>
        <p:spPr>
          <a:xfrm>
            <a:off x="3241909" y="4221218"/>
            <a:ext cx="5708181" cy="22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BFFC-D374-B54B-A987-7D750744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Injection Moulding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96A-F1E5-1C05-4E75-CB8D2A1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000" cy="4351338"/>
          </a:xfrm>
        </p:spPr>
        <p:txBody>
          <a:bodyPr/>
          <a:lstStyle/>
          <a:p>
            <a:r>
              <a:rPr lang="en-HK"/>
              <a:t>Injection Moulding </a:t>
            </a:r>
          </a:p>
          <a:p>
            <a:pPr lvl="1"/>
            <a:r>
              <a:rPr lang="en-HK"/>
              <a:t>Micro-injection moulding creates high-quality, precise parts </a:t>
            </a:r>
          </a:p>
          <a:p>
            <a:pPr lvl="1"/>
            <a:r>
              <a:rPr lang="en-HK"/>
              <a:t>Hot melt polymer is injected into a mould, cooled and demoulded </a:t>
            </a:r>
          </a:p>
          <a:p>
            <a:pPr lvl="1"/>
            <a:r>
              <a:rPr lang="en-HK"/>
              <a:t>Offers replicability, cost-effectiveness and automation </a:t>
            </a:r>
          </a:p>
          <a:p>
            <a:pPr lvl="1"/>
            <a:r>
              <a:rPr lang="en-HK"/>
              <a:t>Ideal for mass production of disposable products </a:t>
            </a:r>
          </a:p>
          <a:p>
            <a:pPr lvl="1"/>
            <a:r>
              <a:rPr lang="en-HK"/>
              <a:t>Supports a wide range of thermoplastics </a:t>
            </a:r>
          </a:p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87C19-0E0C-FF17-FBA7-72F20B1E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260" y="145249"/>
            <a:ext cx="2808940" cy="63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F308-9FBD-F2D0-CEC8-3704364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Injection Moulding &amp; R-t-R Comparison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742E05-9558-E861-AA82-10E40BF14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384624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6185531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240606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20526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85485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Factor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Injection Moulding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Roll-to-Roll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Lithography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5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0.5-5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10-50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1-2 µm (best is 100µm)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Throughput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1000s-100000s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100,000-continous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&lt;1000 (mainly used for R&amp;D/prototyping)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77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Most 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Flexible polymers, some thermoplastics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Photoresist, PDMS, glass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2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Setup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Very high, but reduces with per unit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Low-medium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42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b="1"/>
                        <a:t>Complexity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Good for complex geometries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Challenging for complex 3D geometries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/>
                        <a:t>Best for fine details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1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001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EBBA-63A5-CC1B-4500-D686D86B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Feasibility and Best 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8447-9801-2352-3901-A75F17CF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/>
              <a:t>Injection Moulding </a:t>
            </a:r>
          </a:p>
          <a:p>
            <a:pPr lvl="1"/>
            <a:r>
              <a:rPr lang="en-HK"/>
              <a:t>Highly feasible for commercial, high-volume production </a:t>
            </a:r>
          </a:p>
          <a:p>
            <a:pPr lvl="1"/>
            <a:r>
              <a:rPr lang="en-HK"/>
              <a:t>Best accuracy and broad material options </a:t>
            </a:r>
          </a:p>
          <a:p>
            <a:pPr lvl="1"/>
            <a:r>
              <a:rPr lang="en-HK"/>
              <a:t>Requires significant upfront investment </a:t>
            </a:r>
          </a:p>
          <a:p>
            <a:r>
              <a:rPr lang="en-HK"/>
              <a:t>Roll-to-Roll</a:t>
            </a:r>
          </a:p>
          <a:p>
            <a:pPr lvl="1"/>
            <a:r>
              <a:rPr lang="en-HK"/>
              <a:t>Excellent for low-cost, mass production (e.g. disposable)</a:t>
            </a:r>
          </a:p>
          <a:p>
            <a:pPr lvl="1"/>
            <a:r>
              <a:rPr lang="en-HK"/>
              <a:t>Moderate accuracy, limited to certain designs and flexible materials </a:t>
            </a:r>
          </a:p>
          <a:p>
            <a:pPr lvl="1"/>
            <a:r>
              <a:rPr lang="en-HK"/>
              <a:t>Ideal for paper or film based diagnostic strips (and sometimes electronics!) </a:t>
            </a:r>
          </a:p>
          <a:p>
            <a:r>
              <a:rPr lang="en-HK"/>
              <a:t>Lithography (Soft/Photo) </a:t>
            </a:r>
          </a:p>
          <a:p>
            <a:pPr lvl="1"/>
            <a:r>
              <a:rPr lang="en-HK"/>
              <a:t>Gold standard for research, prototyping and designs requiring sub-micron precision </a:t>
            </a:r>
          </a:p>
          <a:p>
            <a:pPr lvl="1"/>
            <a:r>
              <a:rPr lang="en-HK"/>
              <a:t>Limited scalability for routine high-volume manufacturing </a:t>
            </a:r>
          </a:p>
        </p:txBody>
      </p:sp>
    </p:spTree>
    <p:extLst>
      <p:ext uri="{BB962C8B-B14F-4D97-AF65-F5344CB8AC3E}">
        <p14:creationId xmlns:p14="http://schemas.microsoft.com/office/powerpoint/2010/main" val="184025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63E2-56B1-2318-3722-FC6BCDA6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668F-4CC0-4641-1381-77A3386C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>
            <a:normAutofit fontScale="92500" lnSpcReduction="10000"/>
          </a:bodyPr>
          <a:lstStyle/>
          <a:p>
            <a:r>
              <a:rPr lang="en-HK"/>
              <a:t>LNP pharmaceutical chips </a:t>
            </a:r>
          </a:p>
          <a:p>
            <a:pPr lvl="1"/>
            <a:r>
              <a:rPr lang="en-HK"/>
              <a:t>Use injection moulding for commercial scale &amp; lithography for R&amp;D </a:t>
            </a:r>
          </a:p>
          <a:p>
            <a:r>
              <a:rPr lang="en-HK"/>
              <a:t>(Disposable) Diagnostics </a:t>
            </a:r>
          </a:p>
          <a:p>
            <a:pPr lvl="1"/>
            <a:r>
              <a:rPr lang="en-HK"/>
              <a:t>Roll-to-Roll for mass-market, cost-sensitive use </a:t>
            </a:r>
          </a:p>
          <a:p>
            <a:r>
              <a:rPr lang="en-HK"/>
              <a:t>Conclusion </a:t>
            </a:r>
          </a:p>
          <a:p>
            <a:pPr lvl="1"/>
            <a:r>
              <a:rPr lang="en-HK"/>
              <a:t>Manufacturing method is dependent on microfluidic use case (POC/IVD/LNP), design and scaling method </a:t>
            </a:r>
          </a:p>
          <a:p>
            <a:pPr lvl="1"/>
            <a:r>
              <a:rPr lang="en-HK"/>
              <a:t>Further research needs to be done into method of scaling up </a:t>
            </a:r>
          </a:p>
          <a:p>
            <a:pPr lvl="2"/>
            <a:r>
              <a:rPr lang="en-HK"/>
              <a:t>E.g. using chip, channel paralysation or 3</a:t>
            </a:r>
            <a:r>
              <a:rPr lang="en-HK" baseline="30000"/>
              <a:t>rd</a:t>
            </a:r>
            <a:r>
              <a:rPr lang="en-HK"/>
              <a:t> party flow rate machine </a:t>
            </a:r>
          </a:p>
        </p:txBody>
      </p:sp>
      <p:pic>
        <p:nvPicPr>
          <p:cNvPr id="5" name="Picture 4" descr="A white machine with a clear glass top&#10;&#10;AI-generated content may be incorrect.">
            <a:extLst>
              <a:ext uri="{FF2B5EF4-FFF2-40B4-BE49-F238E27FC236}">
                <a16:creationId xmlns:a16="http://schemas.microsoft.com/office/drawing/2014/main" id="{D976DD49-B631-51DD-BE4A-B334B624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68" y="3834009"/>
            <a:ext cx="3023991" cy="3023991"/>
          </a:xfrm>
          <a:prstGeom prst="rect">
            <a:avLst/>
          </a:prstGeom>
        </p:spPr>
      </p:pic>
      <p:pic>
        <p:nvPicPr>
          <p:cNvPr id="7" name="Picture 6" descr="A close-up of a machine&#10;&#10;AI-generated content may be incorrect.">
            <a:extLst>
              <a:ext uri="{FF2B5EF4-FFF2-40B4-BE49-F238E27FC236}">
                <a16:creationId xmlns:a16="http://schemas.microsoft.com/office/drawing/2014/main" id="{D0F5B552-DA5E-DAA5-FE7C-F94494F7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20" y="0"/>
            <a:ext cx="4676880" cy="25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338F-B721-FE66-7B3C-5D680E3C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Appendix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962A7-C17B-BD6A-CCD3-A1158157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2011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340F-2757-552C-8723-3067C641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47E6-1627-F343-EB77-011BAB63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Reduces sample and reagent consumption (cost) </a:t>
            </a:r>
          </a:p>
          <a:p>
            <a:r>
              <a:rPr lang="en-HK"/>
              <a:t>Point-of-use application </a:t>
            </a:r>
          </a:p>
          <a:p>
            <a:r>
              <a:rPr lang="en-HK"/>
              <a:t>Integrates multiple laboratory steps on a chip </a:t>
            </a:r>
          </a:p>
          <a:p>
            <a:r>
              <a:rPr lang="en-HK"/>
              <a:t>Rapid development of process line and fast analysis</a:t>
            </a:r>
          </a:p>
          <a:p>
            <a:endParaRPr lang="en-HK"/>
          </a:p>
        </p:txBody>
      </p:sp>
      <p:pic>
        <p:nvPicPr>
          <p:cNvPr id="5" name="Picture 4" descr="A diagram of a microfluidics device&#10;&#10;AI-generated content may be incorrect.">
            <a:extLst>
              <a:ext uri="{FF2B5EF4-FFF2-40B4-BE49-F238E27FC236}">
                <a16:creationId xmlns:a16="http://schemas.microsoft.com/office/drawing/2014/main" id="{C23E7B41-286B-E4A1-05E1-79CF71E8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0" y="3771831"/>
            <a:ext cx="3797300" cy="30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9445-AE87-E392-C62F-18EF8790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Main Application Fields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7FF2-56E5-6F40-CBCE-F807596E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Biomedical and Life Sciences </a:t>
            </a:r>
          </a:p>
          <a:p>
            <a:pPr lvl="1"/>
            <a:r>
              <a:rPr lang="en-HK"/>
              <a:t>Point-of-care (at the time and place of a patient care/in the moment) diagnostics </a:t>
            </a:r>
          </a:p>
          <a:p>
            <a:pPr lvl="2"/>
            <a:r>
              <a:rPr lang="en-HK"/>
              <a:t>E.g. for blood or infectious diseases </a:t>
            </a:r>
          </a:p>
          <a:p>
            <a:pPr lvl="1"/>
            <a:r>
              <a:rPr lang="en-HK"/>
              <a:t>DNA/RNA, protein analysis and PCR tests </a:t>
            </a:r>
          </a:p>
          <a:p>
            <a:pPr lvl="1"/>
            <a:r>
              <a:rPr lang="en-HK"/>
              <a:t>Single cell studies and cell manipulation </a:t>
            </a:r>
          </a:p>
          <a:p>
            <a:pPr lvl="1"/>
            <a:r>
              <a:rPr lang="en-HK"/>
              <a:t>Organ-on-a-chip models </a:t>
            </a:r>
          </a:p>
          <a:p>
            <a:r>
              <a:rPr lang="en-HK"/>
              <a:t>Pharmaceutical Sciences </a:t>
            </a:r>
          </a:p>
          <a:p>
            <a:pPr lvl="1"/>
            <a:r>
              <a:rPr lang="en-HK"/>
              <a:t>Drug screening and formulation </a:t>
            </a:r>
          </a:p>
          <a:p>
            <a:pPr lvl="1"/>
            <a:r>
              <a:rPr lang="en-HK"/>
              <a:t>Synthesis of nanoparticles and lipid carriers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A467F7-8DFC-67E7-4562-0F1036FAA456}"/>
              </a:ext>
            </a:extLst>
          </p:cNvPr>
          <p:cNvSpPr/>
          <p:nvPr/>
        </p:nvSpPr>
        <p:spPr>
          <a:xfrm>
            <a:off x="1179576" y="2133536"/>
            <a:ext cx="2560320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D1D4B1-79FA-7BE3-B0AA-C5608677D593}"/>
              </a:ext>
            </a:extLst>
          </p:cNvPr>
          <p:cNvSpPr/>
          <p:nvPr/>
        </p:nvSpPr>
        <p:spPr>
          <a:xfrm>
            <a:off x="1030224" y="5358320"/>
            <a:ext cx="6696456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5855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1356-0E8D-02BA-659A-D50FD50D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Main Application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739F-9976-47BA-D889-F45F5CC0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Environmental and Food Monitoring </a:t>
            </a:r>
          </a:p>
          <a:p>
            <a:pPr lvl="1"/>
            <a:r>
              <a:rPr lang="en-HK"/>
              <a:t>Detection of pollutants, contaminants </a:t>
            </a:r>
          </a:p>
          <a:p>
            <a:pPr lvl="1"/>
            <a:r>
              <a:rPr lang="en-HK"/>
              <a:t>Agricultural biosensing </a:t>
            </a:r>
          </a:p>
          <a:p>
            <a:r>
              <a:rPr lang="en-HK"/>
              <a:t>Chemical Analysis and Synthesis </a:t>
            </a:r>
          </a:p>
          <a:p>
            <a:pPr lvl="1"/>
            <a:r>
              <a:rPr lang="en-HK"/>
              <a:t>Miniaturised reactors and rapid chemical synthesis </a:t>
            </a:r>
          </a:p>
          <a:p>
            <a:pPr lvl="1"/>
            <a:r>
              <a:rPr lang="en-HK"/>
              <a:t>Reaction optimisation </a:t>
            </a:r>
          </a:p>
          <a:p>
            <a:r>
              <a:rPr lang="en-HK"/>
              <a:t>Industrial/Basic Research </a:t>
            </a:r>
          </a:p>
          <a:p>
            <a:pPr lvl="1"/>
            <a:r>
              <a:rPr lang="en-HK"/>
              <a:t>Synthesis of micro/nanoparticles </a:t>
            </a:r>
          </a:p>
          <a:p>
            <a:pPr lvl="1"/>
            <a:r>
              <a:rPr lang="en-HK"/>
              <a:t>Studies of fluid physics at the microscale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22E8DB-3FD5-AC51-83C0-135D40CC6F8A}"/>
              </a:ext>
            </a:extLst>
          </p:cNvPr>
          <p:cNvSpPr/>
          <p:nvPr/>
        </p:nvSpPr>
        <p:spPr>
          <a:xfrm>
            <a:off x="1243584" y="3429000"/>
            <a:ext cx="7571232" cy="6158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9868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7B67-3447-30BB-2E84-18FA215A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Presentation Contents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6DE4-0F94-3BFF-5772-391815A4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/>
              <a:t>Microfluidic Focus: </a:t>
            </a:r>
          </a:p>
          <a:p>
            <a:pPr lvl="1"/>
            <a:r>
              <a:rPr lang="en-HK"/>
              <a:t>Point-of-care (POC) devices </a:t>
            </a:r>
          </a:p>
          <a:p>
            <a:pPr lvl="1"/>
            <a:r>
              <a:rPr lang="en-HK"/>
              <a:t>In-vitro diagnostics (IVD) </a:t>
            </a:r>
          </a:p>
          <a:p>
            <a:pPr lvl="1"/>
            <a:r>
              <a:rPr lang="en-HK"/>
              <a:t>Lipid nanoparticles (LNP) mixing applications </a:t>
            </a:r>
          </a:p>
          <a:p>
            <a:r>
              <a:rPr lang="en-HK"/>
              <a:t>content:</a:t>
            </a:r>
          </a:p>
          <a:p>
            <a:pPr lvl="1"/>
            <a:r>
              <a:rPr lang="en-HK"/>
              <a:t>Chip design </a:t>
            </a:r>
          </a:p>
          <a:p>
            <a:pPr lvl="1"/>
            <a:r>
              <a:rPr lang="en-HK"/>
              <a:t>Materials  </a:t>
            </a:r>
          </a:p>
          <a:p>
            <a:pPr lvl="1"/>
            <a:r>
              <a:rPr lang="en-HK"/>
              <a:t>Manufacturing/Fabrication  </a:t>
            </a:r>
          </a:p>
          <a:p>
            <a:pPr lvl="1"/>
            <a:r>
              <a:rPr lang="en-HK"/>
              <a:t>Roll-to-Roll vs. Injection Moulding </a:t>
            </a:r>
          </a:p>
          <a:p>
            <a:pPr lvl="1"/>
            <a:r>
              <a:rPr lang="en-HK"/>
              <a:t>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47169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4286-0697-54E8-535B-8001CD3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4839-EFC1-96F2-71D8-85E7232D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62211" cy="4351338"/>
          </a:xfrm>
        </p:spPr>
        <p:txBody>
          <a:bodyPr/>
          <a:lstStyle/>
          <a:p>
            <a:r>
              <a:rPr lang="en-HK"/>
              <a:t>POC Diagnostics </a:t>
            </a:r>
          </a:p>
          <a:p>
            <a:pPr lvl="1"/>
            <a:r>
              <a:rPr lang="en-HK"/>
              <a:t>Rapid, on-site </a:t>
            </a:r>
            <a:r>
              <a:rPr lang="en-HK" b="1"/>
              <a:t>disease testing </a:t>
            </a:r>
            <a:r>
              <a:rPr lang="en-HK"/>
              <a:t>(e.g. HIV, COVID-19) compared to lab equipment</a:t>
            </a:r>
          </a:p>
          <a:p>
            <a:pPr lvl="1"/>
            <a:r>
              <a:rPr lang="en-HK"/>
              <a:t>Small sample volumes (20-30 µL), fast results (10-30 min) </a:t>
            </a:r>
          </a:p>
          <a:p>
            <a:pPr lvl="1"/>
            <a:r>
              <a:rPr lang="en-HK"/>
              <a:t>Portable, often single use </a:t>
            </a:r>
          </a:p>
          <a:p>
            <a:pPr lvl="1"/>
            <a:r>
              <a:rPr lang="en-HK"/>
              <a:t>Detection Methods: Optical/Molecular/Smartphone</a:t>
            </a:r>
          </a:p>
          <a:p>
            <a:pPr lvl="1"/>
            <a:r>
              <a:rPr lang="en-HK"/>
              <a:t>Multipurpose PoC can identify multiple diseases using electronic devices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11B49-B615-855E-C9AD-48F51722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34" y="1356394"/>
            <a:ext cx="2871666" cy="4551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A1D78-0079-4D9D-2B8B-313E6150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40" y="4694197"/>
            <a:ext cx="4680285" cy="1991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2EE6A-F078-D7B2-93BC-D5273438B55A}"/>
              </a:ext>
            </a:extLst>
          </p:cNvPr>
          <p:cNvSpPr/>
          <p:nvPr/>
        </p:nvSpPr>
        <p:spPr>
          <a:xfrm>
            <a:off x="4321479" y="4572000"/>
            <a:ext cx="4998855" cy="23267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9AE70-36CA-E37F-E23B-D94E68DD322D}"/>
              </a:ext>
            </a:extLst>
          </p:cNvPr>
          <p:cNvSpPr/>
          <p:nvPr/>
        </p:nvSpPr>
        <p:spPr>
          <a:xfrm>
            <a:off x="9300411" y="1252603"/>
            <a:ext cx="3100356" cy="479746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3558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3246-C61F-EE8E-3105-4EED119F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453-7710-67F8-9926-DD739B64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9684" cy="4351338"/>
          </a:xfrm>
        </p:spPr>
        <p:txBody>
          <a:bodyPr/>
          <a:lstStyle/>
          <a:p>
            <a:r>
              <a:rPr lang="en-HK"/>
              <a:t>IVD (In Vitro Diagnostics) </a:t>
            </a:r>
          </a:p>
          <a:p>
            <a:pPr lvl="1"/>
            <a:r>
              <a:rPr lang="en-HK"/>
              <a:t>Automated, compact </a:t>
            </a:r>
            <a:r>
              <a:rPr lang="en-HK" b="1"/>
              <a:t>molecular, protein and genetic analysis </a:t>
            </a:r>
          </a:p>
          <a:p>
            <a:pPr lvl="2"/>
            <a:r>
              <a:rPr lang="en-HK"/>
              <a:t>“</a:t>
            </a:r>
            <a:r>
              <a:rPr lang="en-HK" err="1"/>
              <a:t>Miniturising</a:t>
            </a:r>
            <a:r>
              <a:rPr lang="en-HK"/>
              <a:t> complex assays on low cost platforms”</a:t>
            </a:r>
          </a:p>
          <a:p>
            <a:pPr lvl="1"/>
            <a:r>
              <a:rPr lang="en-HK"/>
              <a:t>Multiplexed, high-throughput for microfluidics </a:t>
            </a:r>
          </a:p>
          <a:p>
            <a:pPr lvl="1"/>
            <a:r>
              <a:rPr lang="en-HK"/>
              <a:t>Lab-quality results in closed, safe system … difficult to scale up  </a:t>
            </a:r>
          </a:p>
          <a:p>
            <a:endParaRPr lang="en-HK"/>
          </a:p>
        </p:txBody>
      </p:sp>
      <p:pic>
        <p:nvPicPr>
          <p:cNvPr id="5" name="Picture 4" descr="A diagram of a tooth extraction&#10;&#10;AI-generated content may be incorrect.">
            <a:extLst>
              <a:ext uri="{FF2B5EF4-FFF2-40B4-BE49-F238E27FC236}">
                <a16:creationId xmlns:a16="http://schemas.microsoft.com/office/drawing/2014/main" id="{9B60B175-22A4-F3C0-F9EA-85F78BD4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563" y="1264760"/>
            <a:ext cx="2655858" cy="2007829"/>
          </a:xfrm>
          <a:prstGeom prst="rect">
            <a:avLst/>
          </a:prstGeom>
        </p:spPr>
      </p:pic>
      <p:pic>
        <p:nvPicPr>
          <p:cNvPr id="9" name="Picture 8" descr="A diagram of a diagnostic device&#10;&#10;AI-generated content may be incorrect.">
            <a:extLst>
              <a:ext uri="{FF2B5EF4-FFF2-40B4-BE49-F238E27FC236}">
                <a16:creationId xmlns:a16="http://schemas.microsoft.com/office/drawing/2014/main" id="{B35DA16B-E43B-6B9C-F930-26FBB9B18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01" y="3826042"/>
            <a:ext cx="4233080" cy="3031958"/>
          </a:xfrm>
          <a:prstGeom prst="rect">
            <a:avLst/>
          </a:prstGeom>
        </p:spPr>
      </p:pic>
      <p:pic>
        <p:nvPicPr>
          <p:cNvPr id="11" name="Picture 1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52B6799A-0214-51B1-6592-A93AD43C6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" y="4940928"/>
            <a:ext cx="7386746" cy="1739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AE9ED-7E44-0C92-924D-5320D8A3528B}"/>
              </a:ext>
            </a:extLst>
          </p:cNvPr>
          <p:cNvSpPr/>
          <p:nvPr/>
        </p:nvSpPr>
        <p:spPr>
          <a:xfrm>
            <a:off x="0" y="4759890"/>
            <a:ext cx="7499684" cy="2098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97A8-C3F6-FA3C-F85B-222574FF26FE}"/>
              </a:ext>
            </a:extLst>
          </p:cNvPr>
          <p:cNvSpPr/>
          <p:nvPr/>
        </p:nvSpPr>
        <p:spPr>
          <a:xfrm>
            <a:off x="7816241" y="3826042"/>
            <a:ext cx="4521896" cy="3031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C0911-2AC7-B449-8787-797C1B448E9D}"/>
              </a:ext>
            </a:extLst>
          </p:cNvPr>
          <p:cNvSpPr/>
          <p:nvPr/>
        </p:nvSpPr>
        <p:spPr>
          <a:xfrm>
            <a:off x="9206630" y="1264760"/>
            <a:ext cx="3131507" cy="21642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941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AD35-B6CA-56A3-49F9-71878E1F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06039" cy="1325563"/>
          </a:xfrm>
        </p:spPr>
        <p:txBody>
          <a:bodyPr/>
          <a:lstStyle/>
          <a:p>
            <a:r>
              <a:rPr lang="en-HK"/>
              <a:t>Application fields of Microfluidic Chips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066A-52C0-B1D9-0609-F6C4BE0E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9347" cy="4351338"/>
          </a:xfrm>
        </p:spPr>
        <p:txBody>
          <a:bodyPr>
            <a:normAutofit fontScale="92500" lnSpcReduction="10000"/>
          </a:bodyPr>
          <a:lstStyle/>
          <a:p>
            <a:r>
              <a:rPr lang="en-HK"/>
              <a:t>LNP Mixing (Pharma/Biotech) </a:t>
            </a:r>
          </a:p>
          <a:p>
            <a:pPr lvl="1"/>
            <a:r>
              <a:rPr lang="en-HK"/>
              <a:t>LNP’s are encapsulated lipids (e.g. mRNA), used as nano-delivery vehicles for cytotoxic chemotherapy/antibiotics and </a:t>
            </a:r>
            <a:r>
              <a:rPr lang="en-HK" err="1"/>
              <a:t>nucleid</a:t>
            </a:r>
            <a:r>
              <a:rPr lang="en-HK"/>
              <a:t> acid therapeutics </a:t>
            </a:r>
          </a:p>
          <a:p>
            <a:pPr lvl="2"/>
            <a:r>
              <a:rPr lang="en-HK"/>
              <a:t>= </a:t>
            </a:r>
            <a:r>
              <a:rPr lang="en-HK" b="1"/>
              <a:t>Drug delivery </a:t>
            </a:r>
          </a:p>
          <a:p>
            <a:pPr lvl="1"/>
            <a:r>
              <a:rPr lang="en-HK"/>
              <a:t>Controlled mixing via (chaotic) microstructures </a:t>
            </a:r>
          </a:p>
          <a:p>
            <a:pPr lvl="2"/>
            <a:r>
              <a:rPr lang="en-HK"/>
              <a:t>E.g. Herringbone mixers </a:t>
            </a:r>
          </a:p>
          <a:p>
            <a:pPr lvl="1"/>
            <a:r>
              <a:rPr lang="en-HK"/>
              <a:t>LNP structure dependent on lipid and nucleic acid concentration at input </a:t>
            </a:r>
          </a:p>
          <a:p>
            <a:pPr lvl="2"/>
            <a:r>
              <a:rPr lang="en-HK"/>
              <a:t>E.g. lipid-in-ethanol solution </a:t>
            </a:r>
          </a:p>
          <a:p>
            <a:pPr lvl="1"/>
            <a:r>
              <a:rPr lang="en-HK"/>
              <a:t>Some literature regarding scalable and precise pharma manufacturing</a:t>
            </a:r>
          </a:p>
          <a:p>
            <a:pPr lvl="2"/>
            <a:r>
              <a:rPr lang="en-HK"/>
              <a:t>Challenging!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E8B9-D914-EE49-05B8-60B7A899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56" y="96429"/>
            <a:ext cx="2849344" cy="2522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45632-5850-5322-2D23-E87C4181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858"/>
          <a:stretch>
            <a:fillRect/>
          </a:stretch>
        </p:blipFill>
        <p:spPr>
          <a:xfrm>
            <a:off x="8271576" y="3003310"/>
            <a:ext cx="3920424" cy="3854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B01FE-566B-D20A-B1A4-5634FB66DB81}"/>
              </a:ext>
            </a:extLst>
          </p:cNvPr>
          <p:cNvSpPr/>
          <p:nvPr/>
        </p:nvSpPr>
        <p:spPr>
          <a:xfrm>
            <a:off x="9156526" y="0"/>
            <a:ext cx="3181611" cy="27807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024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1970</Words>
  <Application>Microsoft Office PowerPoint</Application>
  <PresentationFormat>Widescreen</PresentationFormat>
  <Paragraphs>369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Wingdings</vt:lpstr>
      <vt:lpstr>Office Theme</vt:lpstr>
      <vt:lpstr>Microfluidic Background Information</vt:lpstr>
      <vt:lpstr>What is Microfluidics? </vt:lpstr>
      <vt:lpstr>Benefits</vt:lpstr>
      <vt:lpstr>Main Application Fields I</vt:lpstr>
      <vt:lpstr>Main Application II </vt:lpstr>
      <vt:lpstr>Presentation Contents  </vt:lpstr>
      <vt:lpstr>Application fields of Microfluidic Chips </vt:lpstr>
      <vt:lpstr>Application fields of Microfluidic Chips </vt:lpstr>
      <vt:lpstr>Application fields of Microfluidic Chips </vt:lpstr>
      <vt:lpstr>LNP Mixing </vt:lpstr>
      <vt:lpstr>PowerPoint Presentation</vt:lpstr>
      <vt:lpstr>Materials</vt:lpstr>
      <vt:lpstr>Materials </vt:lpstr>
      <vt:lpstr>Design &amp; Structure</vt:lpstr>
      <vt:lpstr>Design &amp; Structure </vt:lpstr>
      <vt:lpstr>Manufacturing </vt:lpstr>
      <vt:lpstr>PowerPoint Presentation</vt:lpstr>
      <vt:lpstr>Manufacturing – Replication Based Methods</vt:lpstr>
      <vt:lpstr>PowerPoint Presentation</vt:lpstr>
      <vt:lpstr>Manufacturing – Direct Fabrication Method</vt:lpstr>
      <vt:lpstr>PowerPoint Presentation</vt:lpstr>
      <vt:lpstr>Roll-to-Roll vs. Injection Moulding </vt:lpstr>
      <vt:lpstr>Roll-to-Roll</vt:lpstr>
      <vt:lpstr>Injection Moulding </vt:lpstr>
      <vt:lpstr>Injection Moulding &amp; R-t-R Comparison </vt:lpstr>
      <vt:lpstr>Feasibility and Best Use Cases </vt:lpstr>
      <vt:lpstr>Recommendations </vt:lpstr>
      <vt:lpstr>Appendix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HARPER</dc:creator>
  <cp:lastModifiedBy>Oliver Harper</cp:lastModifiedBy>
  <cp:revision>3</cp:revision>
  <dcterms:created xsi:type="dcterms:W3CDTF">2025-07-15T09:53:15Z</dcterms:created>
  <dcterms:modified xsi:type="dcterms:W3CDTF">2025-08-19T13:36:36Z</dcterms:modified>
</cp:coreProperties>
</file>